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2" r:id="rId6"/>
    <p:sldId id="264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5" r:id="rId16"/>
    <p:sldId id="274" r:id="rId17"/>
    <p:sldId id="261" r:id="rId18"/>
    <p:sldId id="2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7"/>
    <p:restoredTop sz="72279"/>
  </p:normalViewPr>
  <p:slideViewPr>
    <p:cSldViewPr snapToGrid="0" snapToObjects="1">
      <p:cViewPr>
        <p:scale>
          <a:sx n="65" d="100"/>
          <a:sy n="65" d="100"/>
        </p:scale>
        <p:origin x="272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DD6A3-80F1-A34F-8B0A-B36D4826193D}" type="datetimeFigureOut">
              <a:rPr lang="en-US" smtClean="0"/>
              <a:t>4/23/20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E3DC37-CF3E-D24C-8380-9173AD7D9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17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Perfect hexagonal mesh, inter-angle 60 degree</a:t>
            </a:r>
          </a:p>
          <a:p>
            <a:endParaRPr lang="en-US" dirty="0"/>
          </a:p>
          <a:p>
            <a:r>
              <a:rPr lang="en-US" dirty="0"/>
              <a:t>The indices of the tube axis (</a:t>
            </a:r>
            <a:r>
              <a:rPr lang="en-US" dirty="0" err="1"/>
              <a:t>nc</a:t>
            </a:r>
            <a:r>
              <a:rPr lang="en-US" dirty="0"/>
              <a:t>, mc) are chosen such, that the only common divisor is 1. With the greatest common divisor M of (2n + m) and (n + 2m), one gets the axial lattice vector (</a:t>
            </a:r>
            <a:r>
              <a:rPr lang="en-US" dirty="0" err="1"/>
              <a:t>nc</a:t>
            </a:r>
            <a:r>
              <a:rPr lang="en-US" dirty="0"/>
              <a:t>, mc)</a:t>
            </a:r>
          </a:p>
          <a:p>
            <a:endParaRPr lang="en-US" dirty="0"/>
          </a:p>
          <a:p>
            <a:r>
              <a:rPr lang="en-US" dirty="0"/>
              <a:t>Formed by rolling up about tube axis, axis c, perpendicular to chiral axis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3DC37-CF3E-D24C-8380-9173AD7D924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206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3DC37-CF3E-D24C-8380-9173AD7D924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444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we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cannot calculate 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from the intensity. Only the scalar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magnitude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F, |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|, and not the complex scattering factor F itself is available to us directly from the experiment. This is the root cause of the phase problem. </a:t>
            </a:r>
          </a:p>
          <a:p>
            <a:br>
              <a:rPr lang="en-US" dirty="0"/>
            </a:br>
            <a:r>
              <a:rPr lang="en-US" dirty="0"/>
              <a:t>Friedel’s law and </a:t>
            </a:r>
            <a:r>
              <a:rPr lang="en-US" dirty="0" err="1"/>
              <a:t>centrosommatic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3DC37-CF3E-D24C-8380-9173AD7D924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356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intensity is limited to discrete lines (layer lines), which are indexed by l ∈ Z. </a:t>
            </a:r>
          </a:p>
          <a:p>
            <a:r>
              <a:rPr lang="en-US" dirty="0"/>
              <a:t>• The intensity on layer line l is proportional to the square of the Bessel function of order l</a:t>
            </a:r>
          </a:p>
          <a:p>
            <a:endParaRPr lang="en-US" dirty="0"/>
          </a:p>
          <a:p>
            <a:r>
              <a:rPr lang="en-US" dirty="0"/>
              <a:t>With a second helix, formed by a rotation by </a:t>
            </a:r>
            <a:r>
              <a:rPr lang="el-GR" dirty="0"/>
              <a:t>π, </a:t>
            </a:r>
            <a:r>
              <a:rPr lang="en-US" dirty="0"/>
              <a:t>All layer lines with odd index l disappear.</a:t>
            </a:r>
          </a:p>
          <a:p>
            <a:r>
              <a:rPr lang="en-US" dirty="0"/>
              <a:t>For an object with N-fold rotational symmetry, all layer lines disappear except those, whose index is a multiple of 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3DC37-CF3E-D24C-8380-9173AD7D924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947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allowed layer 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3DC37-CF3E-D24C-8380-9173AD7D924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20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above equations are also valid for X-rays, when V(~r) 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f are replaced by the electron charge density function, r(~r), and the atomic scattering amplitude for X-rays, f(x),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respec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tively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3DC37-CF3E-D24C-8380-9173AD7D924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622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3DC37-CF3E-D24C-8380-9173AD7D924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378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F6AEC-1DF3-C948-A31E-E3469D55C6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00E832-9C33-5648-A7DB-88C4F637F1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D6D1F6-638F-5F43-9151-F0F89138F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D01F-406E-E94F-8DAB-325372F0B77A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AF1A92-6469-CB47-8212-7C84CD286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9ED46-0E57-B84F-9519-B7CBC67B3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6987F-3898-7C45-8256-B5DC28CC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625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72EE0-3CB4-DF4A-B179-A75AFA158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93911E-1993-F547-AF9D-C246168CB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E9B1C-09B8-A84D-8589-BC583A4BD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D01F-406E-E94F-8DAB-325372F0B77A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1802F9-DC48-EF48-98D8-CA4D3FB99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3220D-36E9-F04D-913D-13C1B53FF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6987F-3898-7C45-8256-B5DC28CC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1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147529-C0AA-4045-8AA7-915DB6D9F3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F5A874-75D9-D34F-B2CB-21AE9F60C5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938C1-9FBB-1442-A616-3151968F4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D01F-406E-E94F-8DAB-325372F0B77A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F6FB5-19DC-164A-8E33-F3F82EB0C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1DB0B-3217-754C-A68C-071080614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6987F-3898-7C45-8256-B5DC28CC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052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34C1A-3843-3641-9AD4-59AC584D9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5C110-E452-4240-8BD0-C6AE79E79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4E612-1E0C-FA4F-9EC1-570359A4B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D01F-406E-E94F-8DAB-325372F0B77A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0B0C9-C821-CE48-9365-EE917455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E55BB-94E5-4243-9F90-FB8377DEA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6987F-3898-7C45-8256-B5DC28CC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73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6C7B5-2AF4-BC4E-ADD9-F6E2D12C2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46AF8-4E2C-294B-9B65-106AF0163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7C3DEA-ECC5-5048-88E8-76E3848E1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D01F-406E-E94F-8DAB-325372F0B77A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41652-5E16-3847-92FC-FE5CBBE60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9016D-AA9F-9248-9F18-94D6510F6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6987F-3898-7C45-8256-B5DC28CC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613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29BC2-C166-284B-95D7-ED0431AB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BC9AA-B7EF-FA47-A8A7-112C248ABB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57FF0D-DD19-764D-A5BB-AF87DD775E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7F275F-47F8-A94F-A623-9D118A789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D01F-406E-E94F-8DAB-325372F0B77A}" type="datetimeFigureOut">
              <a:rPr lang="en-US" smtClean="0"/>
              <a:t>4/23/20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199CE1-A193-C346-80E8-36D7A1CC7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C9F63-DA8C-A844-A5DB-534EF70E2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6987F-3898-7C45-8256-B5DC28CC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15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CEBCE-C98A-F742-A3FA-DE7A8E515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2AC47-A7AC-AF4C-8A54-DE9FB8B42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471132-5B0E-AD40-8EAF-17D5BD34D9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97435F-7F40-CD43-8D67-0D4595EAB6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ED6F67-21B4-9649-973E-CADEC35277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EDEDE9-DF85-E845-AA19-1F2B75AAA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D01F-406E-E94F-8DAB-325372F0B77A}" type="datetimeFigureOut">
              <a:rPr lang="en-US" smtClean="0"/>
              <a:t>4/23/20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2E79A8-1CC0-8F45-8A3D-6A4921022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FC0C-0E06-9A44-8229-1D7A1D037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6987F-3898-7C45-8256-B5DC28CC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399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03AA8-7D44-4545-BAF8-E308705AC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6CED61-7F35-7245-A45E-BDD2676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D01F-406E-E94F-8DAB-325372F0B77A}" type="datetimeFigureOut">
              <a:rPr lang="en-US" smtClean="0"/>
              <a:t>4/23/20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3DD77F-4B6D-1E43-8F1A-D8F544718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EF84CF-187A-8245-BC7E-B07ED5EA6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6987F-3898-7C45-8256-B5DC28CC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041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C4AC3C-28D1-1B49-9D07-04217546A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D01F-406E-E94F-8DAB-325372F0B77A}" type="datetimeFigureOut">
              <a:rPr lang="en-US" smtClean="0"/>
              <a:t>4/23/20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78E601-015F-3648-8987-79AE64025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13BD51-6ED1-734B-B3A9-B7D7877CA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6987F-3898-7C45-8256-B5DC28CC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81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A4718-0706-EC48-8E8A-968D05674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633C8-0893-5549-ABE5-A81FB7DFA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F4DF0F-D52D-F346-A2A6-BC16A72C6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6E89CE-10A3-0941-A53D-690A41876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D01F-406E-E94F-8DAB-325372F0B77A}" type="datetimeFigureOut">
              <a:rPr lang="en-US" smtClean="0"/>
              <a:t>4/23/20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E561A6-A692-E74C-A1B5-B4D07BB92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1057EC-AF6D-B04A-9FAC-11FD26FF5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6987F-3898-7C45-8256-B5DC28CC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2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5D05F-AF5C-344D-9699-B8C155F01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3BAAF5-FEDB-AC44-A783-0F565EAD58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16B0A-42DF-9E49-84D0-BBE11C343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572C71-DD53-DE43-85CC-8BB68173B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D01F-406E-E94F-8DAB-325372F0B77A}" type="datetimeFigureOut">
              <a:rPr lang="en-US" smtClean="0"/>
              <a:t>4/23/20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98E7FC-62BF-8A48-87E7-60A7D5BB8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63E01A-82B0-9941-9EFE-9652435D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6987F-3898-7C45-8256-B5DC28CC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58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8EDE48-73D3-2641-B015-518651E9C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EB5CA2-6C64-7445-BF34-4DEF79425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F1C4B-FE06-F24A-BB0A-8B125FD63B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6ED01F-406E-E94F-8DAB-325372F0B77A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3837F-ED27-CB44-96B0-30ABFAAA01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3A68D-0080-9940-B2C7-B09C443E8E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6987F-3898-7C45-8256-B5DC28CC0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015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amond.ac.uk/Instruments/Soft-Condensed-Matter/small-angle/SAXS-Software/CCP13/HELIX.html#Theradialprojection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91EBC-5BAD-4943-84B3-02FA44F8C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97223"/>
            <a:ext cx="10668000" cy="3151375"/>
          </a:xfrm>
        </p:spPr>
        <p:txBody>
          <a:bodyPr>
            <a:normAutofit fontScale="90000"/>
          </a:bodyPr>
          <a:lstStyle/>
          <a:p>
            <a:r>
              <a:rPr lang="en-US" dirty="0"/>
              <a:t>High precision determination of chiral indices of electron diffraction patterns from carbon nanotubes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85C075-A2BF-4E4F-98B8-A32164DA5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2344"/>
            <a:ext cx="9144000" cy="1655762"/>
          </a:xfrm>
        </p:spPr>
        <p:txBody>
          <a:bodyPr/>
          <a:lstStyle/>
          <a:p>
            <a:r>
              <a:rPr lang="en-US" dirty="0"/>
              <a:t>Davis Brown</a:t>
            </a:r>
          </a:p>
        </p:txBody>
      </p:sp>
    </p:spTree>
    <p:extLst>
      <p:ext uri="{BB962C8B-B14F-4D97-AF65-F5344CB8AC3E}">
        <p14:creationId xmlns:p14="http://schemas.microsoft.com/office/powerpoint/2010/main" val="1071533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E02EF-0BA8-614E-B126-527F35188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9178"/>
            <a:ext cx="10515600" cy="753011"/>
          </a:xfrm>
        </p:spPr>
        <p:txBody>
          <a:bodyPr/>
          <a:lstStyle/>
          <a:p>
            <a:r>
              <a:rPr lang="en-US" dirty="0"/>
              <a:t>Determination of chiral indices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FE0213-B566-054A-9ED7-F956D76AA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516" y="2592068"/>
            <a:ext cx="3771900" cy="6985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F294537-E423-F442-8ED9-0A615A707888}"/>
              </a:ext>
            </a:extLst>
          </p:cNvPr>
          <p:cNvSpPr txBox="1">
            <a:spLocks/>
          </p:cNvSpPr>
          <p:nvPr/>
        </p:nvSpPr>
        <p:spPr>
          <a:xfrm>
            <a:off x="838200" y="1950053"/>
            <a:ext cx="10463823" cy="678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For one layer line: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F8D5AA-1773-EC4F-B6D9-47E99553B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767" y="2026746"/>
            <a:ext cx="4584212" cy="3464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29FFD0-4062-6840-93A8-4301691406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12" b="-11917"/>
          <a:stretch/>
        </p:blipFill>
        <p:spPr>
          <a:xfrm>
            <a:off x="2971799" y="3264289"/>
            <a:ext cx="3397251" cy="39797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060D793-F07E-8546-B3A1-C362F8CE135D}"/>
              </a:ext>
            </a:extLst>
          </p:cNvPr>
          <p:cNvSpPr txBox="1">
            <a:spLocks/>
          </p:cNvSpPr>
          <p:nvPr/>
        </p:nvSpPr>
        <p:spPr>
          <a:xfrm>
            <a:off x="715108" y="3662264"/>
            <a:ext cx="10463823" cy="678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Dominated by lowest order of Bessel function   (                                            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8473AD-AC8F-3449-A3D3-1401BB1EE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1574" y="3691974"/>
            <a:ext cx="3149600" cy="3937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19655BD-301E-4F45-B323-63437330C05F}"/>
              </a:ext>
            </a:extLst>
          </p:cNvPr>
          <p:cNvSpPr txBox="1">
            <a:spLocks/>
          </p:cNvSpPr>
          <p:nvPr/>
        </p:nvSpPr>
        <p:spPr>
          <a:xfrm>
            <a:off x="715107" y="4205412"/>
            <a:ext cx="10463823" cy="1590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To obtain the order of the primary operating Bessel function for a given carbon nanotube (</a:t>
            </a:r>
            <a:r>
              <a:rPr lang="en-US" sz="2600" dirty="0" err="1"/>
              <a:t>n,m</a:t>
            </a:r>
            <a:r>
              <a:rPr lang="en-US" sz="2600" dirty="0"/>
              <a:t>), consider the allowed Bragg reflections for the Fraunhofer diffraction pattern in the graphene lattice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589AC6-B52D-8F41-B707-8D99406622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6516" y="1362694"/>
            <a:ext cx="4356100" cy="3937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9FAD30D-D480-C848-A60C-BD30E10B6ECE}"/>
              </a:ext>
            </a:extLst>
          </p:cNvPr>
          <p:cNvSpPr txBox="1">
            <a:spLocks/>
          </p:cNvSpPr>
          <p:nvPr/>
        </p:nvSpPr>
        <p:spPr>
          <a:xfrm>
            <a:off x="889977" y="1050103"/>
            <a:ext cx="10463823" cy="678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Three principle layer lines, the reflections with Miller indices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1CB95F5-2EA5-DF43-9F20-05FE686B90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0322" y="4849016"/>
            <a:ext cx="2352274" cy="4383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BE0D4C-A11A-E34F-B8BF-1F071C46E3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6635" y="5488459"/>
            <a:ext cx="1943100" cy="4445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C73C9BA-91C0-E24C-B2D5-2828231B5BEE}"/>
              </a:ext>
            </a:extLst>
          </p:cNvPr>
          <p:cNvSpPr/>
          <p:nvPr/>
        </p:nvSpPr>
        <p:spPr>
          <a:xfrm>
            <a:off x="1794604" y="6154087"/>
            <a:ext cx="61043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dvTimes"/>
              </a:rPr>
              <a:t>Basis vectors of the reciprocal lattice of the radial projection</a:t>
            </a:r>
          </a:p>
        </p:txBody>
      </p:sp>
    </p:spTree>
    <p:extLst>
      <p:ext uri="{BB962C8B-B14F-4D97-AF65-F5344CB8AC3E}">
        <p14:creationId xmlns:p14="http://schemas.microsoft.com/office/powerpoint/2010/main" val="1451552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3D8EA-414C-A94F-9BC1-6C781153F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Determination of chiral indices 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2B850E-9F52-C142-A499-C12481AC8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850" y="4741008"/>
            <a:ext cx="5105400" cy="170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CD5B80-B24B-CB4E-A688-8B6126A9B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050" y="2667611"/>
            <a:ext cx="3683000" cy="63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2D1F29-E7C7-2C41-8950-A33150E23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5100" y="1793448"/>
            <a:ext cx="850900" cy="419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AAA664-EF8A-584B-B138-29BB4D61E3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9000" y="3740089"/>
            <a:ext cx="1943100" cy="3810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9F90316-03A1-6A46-9850-550598FD2A90}"/>
              </a:ext>
            </a:extLst>
          </p:cNvPr>
          <p:cNvCxnSpPr>
            <a:stCxn id="7" idx="2"/>
            <a:endCxn id="6" idx="0"/>
          </p:cNvCxnSpPr>
          <p:nvPr/>
        </p:nvCxnSpPr>
        <p:spPr>
          <a:xfrm>
            <a:off x="5670550" y="2212548"/>
            <a:ext cx="0" cy="455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6DD6F0-270C-EA49-9540-C38C2DED88BC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5670550" y="3302611"/>
            <a:ext cx="0" cy="437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D367989-E7C1-D14C-92D1-8F7A6C9E6966}"/>
              </a:ext>
            </a:extLst>
          </p:cNvPr>
          <p:cNvCxnSpPr/>
          <p:nvPr/>
        </p:nvCxnSpPr>
        <p:spPr>
          <a:xfrm>
            <a:off x="5670550" y="4121089"/>
            <a:ext cx="0" cy="437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01CC80C-DE47-F048-BE6B-B9411C0EE26E}"/>
              </a:ext>
            </a:extLst>
          </p:cNvPr>
          <p:cNvCxnSpPr/>
          <p:nvPr/>
        </p:nvCxnSpPr>
        <p:spPr>
          <a:xfrm>
            <a:off x="6241774" y="2002998"/>
            <a:ext cx="75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A90FD03-8212-DC47-9CCA-A367F70C81D1}"/>
              </a:ext>
            </a:extLst>
          </p:cNvPr>
          <p:cNvSpPr txBox="1"/>
          <p:nvPr/>
        </p:nvSpPr>
        <p:spPr>
          <a:xfrm>
            <a:off x="7295322" y="1467282"/>
            <a:ext cx="4711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reflection indexed using the radial projection should be equivalent with the reciprocal lattice point indexed using the graphene lattice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6DF86F-4EFE-BF40-B844-8B34D607211B}"/>
              </a:ext>
            </a:extLst>
          </p:cNvPr>
          <p:cNvCxnSpPr/>
          <p:nvPr/>
        </p:nvCxnSpPr>
        <p:spPr>
          <a:xfrm>
            <a:off x="7719667" y="2985111"/>
            <a:ext cx="75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18890FC-0E3E-AA4A-B497-A0F0C984D62E}"/>
              </a:ext>
            </a:extLst>
          </p:cNvPr>
          <p:cNvSpPr txBox="1"/>
          <p:nvPr/>
        </p:nvSpPr>
        <p:spPr>
          <a:xfrm>
            <a:off x="8475041" y="2792845"/>
            <a:ext cx="471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Geometry (from dot product)</a:t>
            </a:r>
          </a:p>
        </p:txBody>
      </p:sp>
    </p:spTree>
    <p:extLst>
      <p:ext uri="{BB962C8B-B14F-4D97-AF65-F5344CB8AC3E}">
        <p14:creationId xmlns:p14="http://schemas.microsoft.com/office/powerpoint/2010/main" val="2787029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04B12-B8C6-AC46-A558-BB3BEE7E9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 of chiral indices m/n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7A56E-BCFE-5147-9A44-AB9676852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4172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Using the geometry from the past two slides, we can find the spacing between the layer lines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371026-450A-F84A-B9C9-5E950E30C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446" y="2841826"/>
            <a:ext cx="3048000" cy="1384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433AEC-B622-5341-9BAE-2B0E0C661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446" y="5733353"/>
            <a:ext cx="2171700" cy="6604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638A07B-91D7-8F47-A680-4905C5457CAF}"/>
              </a:ext>
            </a:extLst>
          </p:cNvPr>
          <p:cNvSpPr txBox="1">
            <a:spLocks/>
          </p:cNvSpPr>
          <p:nvPr/>
        </p:nvSpPr>
        <p:spPr>
          <a:xfrm>
            <a:off x="838200" y="4404781"/>
            <a:ext cx="10515600" cy="1101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can determine the ratio of the chiral indices using the spacing of the layer lines above and our definition for the chiral angle,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6C8BD8-9030-A44E-93D1-79CB69EA0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9778" y="4770783"/>
            <a:ext cx="2209866" cy="51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19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F1155-AB4D-2749-B9FB-520760064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of diffraction patterns of single-wall carbon nanotubes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4C92FA-73AD-8948-AA40-D03E9DB0E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21" y="1884018"/>
            <a:ext cx="5556802" cy="39409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7968E-4356-6143-983F-0B5CDC2FE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82068"/>
            <a:ext cx="5550287" cy="41448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A53462-23E5-9047-96E3-4DA639F6B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020" y="2622274"/>
            <a:ext cx="304800" cy="38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D51A2D-AC5A-374A-B4E0-B79DB5819C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0020" y="2815604"/>
            <a:ext cx="304800" cy="38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FF686E-922F-F547-9011-17937F69CD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0262" y="3664014"/>
            <a:ext cx="304800" cy="381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506D09-E281-EF40-B94C-C00778C6F5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1400" y="3283014"/>
            <a:ext cx="304800" cy="381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FC0A9F-5ACF-604A-88BD-D47E9E40E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1400" y="3046824"/>
            <a:ext cx="304800" cy="381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BA8144-F213-5C4D-807B-47A57C0EE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1400" y="2547729"/>
            <a:ext cx="3048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45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F6809-C38D-144E-8016-763DC13D3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6962"/>
          </a:xfrm>
        </p:spPr>
        <p:txBody>
          <a:bodyPr/>
          <a:lstStyle/>
          <a:p>
            <a:r>
              <a:rPr lang="en-US" dirty="0"/>
              <a:t>High precision determination of indices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0DB25-4A71-B241-955B-70B0D48BD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2088"/>
            <a:ext cx="10515600" cy="4989442"/>
          </a:xfrm>
        </p:spPr>
        <p:txBody>
          <a:bodyPr/>
          <a:lstStyle/>
          <a:p>
            <a:r>
              <a:rPr lang="en-US" dirty="0"/>
              <a:t>Use a Convolutional Neural Network (typical Hough Transform, template matching have tradeoff between precision and computational cost)</a:t>
            </a:r>
          </a:p>
          <a:p>
            <a:r>
              <a:rPr lang="en-US" dirty="0"/>
              <a:t>Generate thousands of training images to train on (with noise term, rotated, cut)</a:t>
            </a:r>
          </a:p>
          <a:p>
            <a:r>
              <a:rPr lang="en-US" dirty="0"/>
              <a:t>Find (1) ‘center’, layer line l</a:t>
            </a:r>
            <a:r>
              <a:rPr lang="en-US" baseline="-25000" dirty="0"/>
              <a:t>0, </a:t>
            </a:r>
            <a:r>
              <a:rPr lang="en-US" dirty="0"/>
              <a:t>(2) find other layer lines with another architecture, (3) use pixel distance between lines to determine ratio m/n with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9A4D40-7EBF-FF45-8E2A-B7B3827DD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288" y="4388812"/>
            <a:ext cx="3403529" cy="21908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634CEF-339C-564E-9A8D-99F059869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494" y="4249663"/>
            <a:ext cx="21717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16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3D01C-6CBF-1A49-B3E3-8F514231F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</a:t>
            </a:r>
            <a:r>
              <a:rPr lang="en-US" dirty="0" err="1"/>
              <a:t>ConvNet</a:t>
            </a:r>
            <a:r>
              <a:rPr lang="en-US" dirty="0"/>
              <a:t>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CF623E-401C-FD4F-902C-1E387AA0A5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654" b="8907"/>
          <a:stretch/>
        </p:blipFill>
        <p:spPr>
          <a:xfrm>
            <a:off x="2153510" y="1690688"/>
            <a:ext cx="7606716" cy="32964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3B7FFB-3F02-DD49-94B3-1315ACAC26D8}"/>
              </a:ext>
            </a:extLst>
          </p:cNvPr>
          <p:cNvSpPr/>
          <p:nvPr/>
        </p:nvSpPr>
        <p:spPr>
          <a:xfrm>
            <a:off x="2054118" y="3657600"/>
            <a:ext cx="894522" cy="53671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822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C6278AD-8A17-0B43-8A80-64A6FBDDA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293" y="2130833"/>
            <a:ext cx="5649656" cy="25412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E083FF-AAB2-CD44-8589-41D601167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30833"/>
            <a:ext cx="4320058" cy="254121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4A4FC24-BA30-B34C-9571-7F3891882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Preliminary results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925D085-47CA-2145-BCEA-FD10386A1445}"/>
              </a:ext>
            </a:extLst>
          </p:cNvPr>
          <p:cNvSpPr txBox="1">
            <a:spLocks/>
          </p:cNvSpPr>
          <p:nvPr/>
        </p:nvSpPr>
        <p:spPr>
          <a:xfrm>
            <a:off x="838200" y="5267807"/>
            <a:ext cx="10463823" cy="1590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In this example, the ratio was correctly determined as 2/3</a:t>
            </a:r>
          </a:p>
          <a:p>
            <a:r>
              <a:rPr lang="en-US" sz="2600" dirty="0"/>
              <a:t>Improvements needed: uncertainty analysis, direct determination of layer lines </a:t>
            </a:r>
          </a:p>
        </p:txBody>
      </p:sp>
    </p:spTree>
    <p:extLst>
      <p:ext uri="{BB962C8B-B14F-4D97-AF65-F5344CB8AC3E}">
        <p14:creationId xmlns:p14="http://schemas.microsoft.com/office/powerpoint/2010/main" val="3165208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776A0-A27D-D246-981E-D4D71591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F2DA3-8290-844D-A020-EC03D965C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31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Explanation of radial projection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D76FC0-3910-C84E-8731-2D6774969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93831"/>
            <a:ext cx="5955208" cy="59428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6CB579-A8AA-F94C-9B0B-637719664FCF}"/>
              </a:ext>
            </a:extLst>
          </p:cNvPr>
          <p:cNvSpPr/>
          <p:nvPr/>
        </p:nvSpPr>
        <p:spPr>
          <a:xfrm>
            <a:off x="419100" y="55133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https://www.diamond.ac.uk/Instruments/Soft-Condensed-Matter/small-angle/SAXS-Software/CCP13/HELIX.html#Theradialprojection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224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59709-801E-D248-9CDB-902FC4D1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Reciprocal lattice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FC0A8AE-6669-454B-8C15-22BED3534F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6645" y="2324893"/>
            <a:ext cx="4847493" cy="3684095"/>
          </a:xfrm>
        </p:spPr>
      </p:pic>
    </p:spTree>
    <p:extLst>
      <p:ext uri="{BB962C8B-B14F-4D97-AF65-F5344CB8AC3E}">
        <p14:creationId xmlns:p14="http://schemas.microsoft.com/office/powerpoint/2010/main" val="395856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0EEDF-EBF1-F647-B19B-0927F71F3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3F0F4-21A7-0C4F-AEDE-A9D9F6595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  <a:p>
            <a:r>
              <a:rPr lang="en-US" dirty="0"/>
              <a:t>Primer on the geometry of carbon nanotubes</a:t>
            </a:r>
          </a:p>
          <a:p>
            <a:r>
              <a:rPr lang="en-US" dirty="0"/>
              <a:t>Diffraction from nanotubes</a:t>
            </a:r>
          </a:p>
          <a:p>
            <a:pPr lvl="1"/>
            <a:r>
              <a:rPr lang="en-US" dirty="0"/>
              <a:t>Electron diffraction</a:t>
            </a:r>
          </a:p>
          <a:p>
            <a:pPr lvl="1"/>
            <a:r>
              <a:rPr lang="en-US" dirty="0"/>
              <a:t>Determination of chiral indices</a:t>
            </a:r>
          </a:p>
          <a:p>
            <a:r>
              <a:rPr lang="en-US" dirty="0"/>
              <a:t>Deep learning approach to the determination of chiral indices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848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DE3EB-D2F9-1F49-99BA-1646DB05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A2825-0A0C-6547-8DB9-1283CB4D5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3836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Sumio</a:t>
            </a:r>
            <a:r>
              <a:rPr lang="en-US" dirty="0"/>
              <a:t> </a:t>
            </a:r>
            <a:r>
              <a:rPr lang="en-US" dirty="0" err="1"/>
              <a:t>Iljima’s</a:t>
            </a:r>
            <a:r>
              <a:rPr lang="en-US" dirty="0"/>
              <a:t> 1991 observation of multi-walled carbon nanotubes generated intense interest– single-wall nanotubes two years later</a:t>
            </a:r>
          </a:p>
          <a:p>
            <a:r>
              <a:rPr lang="en-US" dirty="0"/>
              <a:t>Carbon nanotubes (CNTs) have high ultimate tensile strength, Young’s modulus</a:t>
            </a:r>
          </a:p>
          <a:p>
            <a:r>
              <a:rPr lang="en-US" dirty="0"/>
              <a:t>A single-wall carbon nanotube can be described by wrapping (rolling) a graphene sheet with a certain cut</a:t>
            </a:r>
          </a:p>
          <a:p>
            <a:pPr lvl="1"/>
            <a:r>
              <a:rPr lang="en-US" dirty="0"/>
              <a:t>Structure– the diameter and chirality, can be uniquely defined by chiral indices (</a:t>
            </a:r>
            <a:r>
              <a:rPr lang="en-US" dirty="0" err="1"/>
              <a:t>n,m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Electrical properties: can be semi-conducting or metal-conducting depending on its chiral indices</a:t>
            </a:r>
          </a:p>
          <a:p>
            <a:pPr lvl="1"/>
            <a:r>
              <a:rPr lang="en-US" dirty="0"/>
              <a:t>Can determine chiral indices with an Transmission Electron Microscope (Qin 2006)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82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755F6-C257-1D46-8950-BB151B6A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82" y="60324"/>
            <a:ext cx="10515600" cy="854075"/>
          </a:xfrm>
        </p:spPr>
        <p:txBody>
          <a:bodyPr/>
          <a:lstStyle/>
          <a:p>
            <a:r>
              <a:rPr lang="en-US" dirty="0"/>
              <a:t>CNT geometry primer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0B222D-21EE-C44D-804E-2AE4ADDB1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16" y="1452281"/>
            <a:ext cx="7666135" cy="495748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AEA9E7-8881-094D-86A6-EEC66E092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318" y="537882"/>
            <a:ext cx="3429000" cy="1887067"/>
          </a:xfrm>
        </p:spPr>
        <p:txBody>
          <a:bodyPr>
            <a:normAutofit/>
          </a:bodyPr>
          <a:lstStyle/>
          <a:p>
            <a:r>
              <a:rPr lang="en-US" dirty="0"/>
              <a:t>Graphene mesh</a:t>
            </a:r>
          </a:p>
          <a:p>
            <a:r>
              <a:rPr lang="en-US" dirty="0"/>
              <a:t>Carbon atoms </a:t>
            </a:r>
          </a:p>
          <a:p>
            <a:r>
              <a:rPr lang="en-US" dirty="0"/>
              <a:t>Tube axis orthogonal to perimeter vector 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B194CF-E4B2-924F-932E-F079FA24B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16" y="948015"/>
            <a:ext cx="3073400" cy="381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CEC4CA-0519-C648-848E-3F5E88027DA8}"/>
              </a:ext>
            </a:extLst>
          </p:cNvPr>
          <p:cNvCxnSpPr>
            <a:cxnSpLocks/>
          </p:cNvCxnSpPr>
          <p:nvPr/>
        </p:nvCxnSpPr>
        <p:spPr>
          <a:xfrm>
            <a:off x="2013330" y="4876793"/>
            <a:ext cx="182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C7F2B72-F3F6-6B4F-B59F-70D3A061087F}"/>
              </a:ext>
            </a:extLst>
          </p:cNvPr>
          <p:cNvCxnSpPr>
            <a:cxnSpLocks/>
          </p:cNvCxnSpPr>
          <p:nvPr/>
        </p:nvCxnSpPr>
        <p:spPr>
          <a:xfrm>
            <a:off x="2631894" y="5853945"/>
            <a:ext cx="182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FCA7C54-94F9-D44A-A5B5-44BAFAE4A3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187" y="6409763"/>
            <a:ext cx="1320800" cy="419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72636BB-256E-704E-A210-B80E3F931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0108" y="909915"/>
            <a:ext cx="3136900" cy="419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5FFDBA8-61DF-3E46-B582-149462CF87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942" y="6409763"/>
            <a:ext cx="1536700" cy="4191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7E2A321-2EBA-C44A-96CD-3EFE8CA161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5918" y="2588820"/>
            <a:ext cx="3916082" cy="5183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350B758-0E39-D04F-9857-D917A97A12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4659" y="4502146"/>
            <a:ext cx="4038600" cy="558800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245A7AE-A2EA-484D-84C7-CFD660C8E051}"/>
              </a:ext>
            </a:extLst>
          </p:cNvPr>
          <p:cNvSpPr txBox="1">
            <a:spLocks/>
          </p:cNvSpPr>
          <p:nvPr/>
        </p:nvSpPr>
        <p:spPr>
          <a:xfrm>
            <a:off x="8301318" y="3403003"/>
            <a:ext cx="3429000" cy="895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Periodicity (along tube axis)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017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46C17-D512-DE41-BFCD-E1C1579BA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50" y="120979"/>
            <a:ext cx="10515600" cy="1325563"/>
          </a:xfrm>
        </p:spPr>
        <p:txBody>
          <a:bodyPr/>
          <a:lstStyle/>
          <a:p>
            <a:r>
              <a:rPr lang="en-US" dirty="0"/>
              <a:t>Positions of atoms on primary helices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DEC4A03-AD24-0843-A4B4-AE4883AFC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033" y="1238495"/>
            <a:ext cx="11564471" cy="9037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Can define three equivalent molecular helices (each with a pair of carbon atoms). Consider radial projection, then express in cylindrical coordinates.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F6589A-9B54-2D4A-BC48-DE9B47D7FB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971"/>
          <a:stretch/>
        </p:blipFill>
        <p:spPr>
          <a:xfrm>
            <a:off x="3467383" y="3582556"/>
            <a:ext cx="2791901" cy="803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E849DC-2CEA-A647-B167-73512A8BE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155" y="5378409"/>
            <a:ext cx="3396790" cy="10950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9174A5-6BB7-714C-B5D4-555240555F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34"/>
          <a:stretch/>
        </p:blipFill>
        <p:spPr>
          <a:xfrm>
            <a:off x="216502" y="3609151"/>
            <a:ext cx="2061930" cy="7766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673214-8695-5643-BE1E-CABC04F760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08"/>
          <a:stretch/>
        </p:blipFill>
        <p:spPr>
          <a:xfrm>
            <a:off x="165114" y="5378409"/>
            <a:ext cx="3302269" cy="87517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C2E0D7C-8CE8-9E4A-AB33-1A8DE4E55B4C}"/>
              </a:ext>
            </a:extLst>
          </p:cNvPr>
          <p:cNvSpPr txBox="1">
            <a:spLocks/>
          </p:cNvSpPr>
          <p:nvPr/>
        </p:nvSpPr>
        <p:spPr>
          <a:xfrm>
            <a:off x="165114" y="2999518"/>
            <a:ext cx="2947826" cy="575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Primary helix for a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4DC782-5935-DE40-9900-467A65219255}"/>
              </a:ext>
            </a:extLst>
          </p:cNvPr>
          <p:cNvCxnSpPr/>
          <p:nvPr/>
        </p:nvCxnSpPr>
        <p:spPr>
          <a:xfrm>
            <a:off x="2278432" y="3943168"/>
            <a:ext cx="7969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76A7174-BD91-8C4E-8EE7-B21217C48D0B}"/>
              </a:ext>
            </a:extLst>
          </p:cNvPr>
          <p:cNvCxnSpPr/>
          <p:nvPr/>
        </p:nvCxnSpPr>
        <p:spPr>
          <a:xfrm>
            <a:off x="3152718" y="5812850"/>
            <a:ext cx="7969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56EEF57-2FF9-804D-BEB5-A875074680CD}"/>
              </a:ext>
            </a:extLst>
          </p:cNvPr>
          <p:cNvSpPr txBox="1">
            <a:spLocks/>
          </p:cNvSpPr>
          <p:nvPr/>
        </p:nvSpPr>
        <p:spPr>
          <a:xfrm>
            <a:off x="226033" y="4586626"/>
            <a:ext cx="3568776" cy="575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Secondary helix for a</a:t>
            </a:r>
            <a:r>
              <a:rPr lang="en-US" baseline="-25000" dirty="0"/>
              <a:t>1</a:t>
            </a:r>
            <a:r>
              <a:rPr lang="en-US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5397A75-82B7-D84D-A78A-041C8CBF4B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392" y="2247861"/>
            <a:ext cx="4001112" cy="33906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F53FC16-AB36-FE4D-9476-3D81892887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114" y="2575910"/>
            <a:ext cx="38608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960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BF5A3-2EC1-D54E-8DC8-82D2DA2A5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076" y="67348"/>
            <a:ext cx="11523785" cy="899419"/>
          </a:xfrm>
        </p:spPr>
        <p:txBody>
          <a:bodyPr>
            <a:normAutofit fontScale="90000"/>
          </a:bodyPr>
          <a:lstStyle/>
          <a:p>
            <a:r>
              <a:rPr lang="en-US" dirty="0"/>
              <a:t>Diffraction of CNT: structure factor in polar coordinates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E44A7EC-58F7-9144-B349-5F295707E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076" y="900259"/>
            <a:ext cx="10515600" cy="1087681"/>
          </a:xfrm>
        </p:spPr>
        <p:txBody>
          <a:bodyPr>
            <a:normAutofit/>
          </a:bodyPr>
          <a:lstStyle/>
          <a:p>
            <a:r>
              <a:rPr lang="en-US" dirty="0"/>
              <a:t>The structure factor describes how incident radiation is scattered. For an electron, the scattering amplitude with the Born approximation is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202B6B-756E-924A-A01C-64AAE2BE7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717" y="1789406"/>
            <a:ext cx="5381041" cy="9026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F7E54B-D869-DE40-B796-E90EEC414A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168" t="8701" b="1"/>
          <a:stretch/>
        </p:blipFill>
        <p:spPr>
          <a:xfrm>
            <a:off x="2948129" y="3216873"/>
            <a:ext cx="2270370" cy="3594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E3F965-D09E-E943-947B-29262D148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455" y="3108403"/>
            <a:ext cx="1879600" cy="381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6CB45B-789C-F745-8220-CC932FF2FE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076" y="3514650"/>
            <a:ext cx="1752600" cy="381000"/>
          </a:xfrm>
          <a:prstGeom prst="rect">
            <a:avLst/>
          </a:prstGeom>
        </p:spPr>
      </p:pic>
      <p:sp>
        <p:nvSpPr>
          <p:cNvPr id="13" name="Left Bracket 12">
            <a:extLst>
              <a:ext uri="{FF2B5EF4-FFF2-40B4-BE49-F238E27FC236}">
                <a16:creationId xmlns:a16="http://schemas.microsoft.com/office/drawing/2014/main" id="{CED39A8A-E4FC-F943-ADFF-D103D481A596}"/>
              </a:ext>
            </a:extLst>
          </p:cNvPr>
          <p:cNvSpPr/>
          <p:nvPr/>
        </p:nvSpPr>
        <p:spPr>
          <a:xfrm rot="5400000" flipH="1" flipV="1">
            <a:off x="3783170" y="2137288"/>
            <a:ext cx="199080" cy="75680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63B6F5D-7B6A-9E4B-844B-298F026381C8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882710" y="2615231"/>
            <a:ext cx="1" cy="524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2D8996EA-B7A3-3D48-9471-E83C526622FA}"/>
              </a:ext>
            </a:extLst>
          </p:cNvPr>
          <p:cNvSpPr/>
          <p:nvPr/>
        </p:nvSpPr>
        <p:spPr>
          <a:xfrm rot="5400000" flipH="1" flipV="1">
            <a:off x="1946136" y="2137287"/>
            <a:ext cx="199080" cy="75680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3DDF4554-7AE5-DC49-9300-43DD1096D858}"/>
              </a:ext>
            </a:extLst>
          </p:cNvPr>
          <p:cNvCxnSpPr>
            <a:cxnSpLocks/>
          </p:cNvCxnSpPr>
          <p:nvPr/>
        </p:nvCxnSpPr>
        <p:spPr>
          <a:xfrm rot="5400000">
            <a:off x="1583776" y="2678172"/>
            <a:ext cx="524842" cy="39896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52D5275-0289-A74D-AA85-8F83D7DDAC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6217" y="3353959"/>
            <a:ext cx="1485900" cy="647700"/>
          </a:xfrm>
          <a:prstGeom prst="rect">
            <a:avLst/>
          </a:prstGeom>
        </p:spPr>
      </p:pic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14D302B8-0850-1C4E-B2CC-39EE5A364C5C}"/>
              </a:ext>
            </a:extLst>
          </p:cNvPr>
          <p:cNvCxnSpPr>
            <a:cxnSpLocks/>
          </p:cNvCxnSpPr>
          <p:nvPr/>
        </p:nvCxnSpPr>
        <p:spPr>
          <a:xfrm rot="16200000" flipH="1">
            <a:off x="5695940" y="2696113"/>
            <a:ext cx="683673" cy="52190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eft Bracket 22">
            <a:extLst>
              <a:ext uri="{FF2B5EF4-FFF2-40B4-BE49-F238E27FC236}">
                <a16:creationId xmlns:a16="http://schemas.microsoft.com/office/drawing/2014/main" id="{59E7943C-5D17-A842-86E7-9276D7C5F121}"/>
              </a:ext>
            </a:extLst>
          </p:cNvPr>
          <p:cNvSpPr/>
          <p:nvPr/>
        </p:nvSpPr>
        <p:spPr>
          <a:xfrm rot="5400000" flipH="1" flipV="1">
            <a:off x="5599314" y="2282649"/>
            <a:ext cx="240858" cy="382523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5A91D41-442C-6943-A650-02215325DC4B}"/>
              </a:ext>
            </a:extLst>
          </p:cNvPr>
          <p:cNvSpPr txBox="1">
            <a:spLocks/>
          </p:cNvSpPr>
          <p:nvPr/>
        </p:nvSpPr>
        <p:spPr>
          <a:xfrm>
            <a:off x="0" y="4150702"/>
            <a:ext cx="10515600" cy="674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can rewrite in polar coordinates, </a:t>
            </a:r>
          </a:p>
          <a:p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F7E0D0-D399-474F-92CB-99E7E7C59C59}"/>
              </a:ext>
            </a:extLst>
          </p:cNvPr>
          <p:cNvSpPr/>
          <p:nvPr/>
        </p:nvSpPr>
        <p:spPr>
          <a:xfrm>
            <a:off x="8603846" y="5822619"/>
            <a:ext cx="31543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Fourier expansion of iterating structure with period c in direction of the z-axis</a:t>
            </a:r>
          </a:p>
        </p:txBody>
      </p:sp>
      <p:sp>
        <p:nvSpPr>
          <p:cNvPr id="30" name="Left Bracket 29">
            <a:extLst>
              <a:ext uri="{FF2B5EF4-FFF2-40B4-BE49-F238E27FC236}">
                <a16:creationId xmlns:a16="http://schemas.microsoft.com/office/drawing/2014/main" id="{E1D2E760-B3CA-F640-A95D-C35F1F6E8143}"/>
              </a:ext>
            </a:extLst>
          </p:cNvPr>
          <p:cNvSpPr/>
          <p:nvPr/>
        </p:nvSpPr>
        <p:spPr>
          <a:xfrm rot="5400000" flipH="1" flipV="1">
            <a:off x="9797617" y="4810384"/>
            <a:ext cx="99539" cy="133643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0B50A3E-4D3E-5D4B-B741-237AD86DAB4D}"/>
              </a:ext>
            </a:extLst>
          </p:cNvPr>
          <p:cNvCxnSpPr>
            <a:cxnSpLocks/>
          </p:cNvCxnSpPr>
          <p:nvPr/>
        </p:nvCxnSpPr>
        <p:spPr>
          <a:xfrm flipH="1">
            <a:off x="9877767" y="5555546"/>
            <a:ext cx="1" cy="262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C07054C5-6FE4-A946-92B3-9E4B416160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3314" y="6181745"/>
            <a:ext cx="4556536" cy="301093"/>
          </a:xfrm>
          <a:prstGeom prst="rect">
            <a:avLst/>
          </a:prstGeom>
        </p:spPr>
      </p:pic>
      <p:sp>
        <p:nvSpPr>
          <p:cNvPr id="34" name="Left Bracket 33">
            <a:extLst>
              <a:ext uri="{FF2B5EF4-FFF2-40B4-BE49-F238E27FC236}">
                <a16:creationId xmlns:a16="http://schemas.microsoft.com/office/drawing/2014/main" id="{2DC2A491-0132-2443-A4FE-8FC68FA3D305}"/>
              </a:ext>
            </a:extLst>
          </p:cNvPr>
          <p:cNvSpPr/>
          <p:nvPr/>
        </p:nvSpPr>
        <p:spPr>
          <a:xfrm rot="5400000" flipH="1" flipV="1">
            <a:off x="7384289" y="4876591"/>
            <a:ext cx="200792" cy="90369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E65E748C-7C19-5848-BBB0-CE904ED0B156}"/>
              </a:ext>
            </a:extLst>
          </p:cNvPr>
          <p:cNvCxnSpPr>
            <a:cxnSpLocks/>
          </p:cNvCxnSpPr>
          <p:nvPr/>
        </p:nvCxnSpPr>
        <p:spPr>
          <a:xfrm rot="5400000">
            <a:off x="6904593" y="5560871"/>
            <a:ext cx="703259" cy="45692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5AAC6F4F-9908-BE41-B8ED-67F19360B6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21" y="4677052"/>
            <a:ext cx="12059094" cy="80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014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C8548-BFEF-2B40-A768-F48AC4404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9952"/>
          </a:xfrm>
        </p:spPr>
        <p:txBody>
          <a:bodyPr>
            <a:normAutofit fontScale="90000"/>
          </a:bodyPr>
          <a:lstStyle/>
          <a:p>
            <a:r>
              <a:rPr lang="en-US" dirty="0"/>
              <a:t>Diffraction of CNT: continuous helix, nanotube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B096A3-1C91-3042-B5A2-4E0C9292D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89" y="1251752"/>
            <a:ext cx="4559300" cy="71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AB19BC-0647-3A42-9CFD-D4C3D1295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544" y="2497904"/>
            <a:ext cx="1858698" cy="311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A5A007-B628-A040-94CD-27B34AEB3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2989" y="2170393"/>
            <a:ext cx="1422400" cy="355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EC1BD5-B952-364A-B275-E7A346D7F8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128360"/>
            <a:ext cx="2037861" cy="3242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CD7D67-1CD8-504F-AB05-3E001FFBB0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8046" y="1392299"/>
            <a:ext cx="5511800" cy="546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A0903A-0A1C-974F-B1EB-BD00DEFA36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0714" y="2443811"/>
            <a:ext cx="3086100" cy="38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1739C9-2D93-7E42-BE37-079BEF7FD0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1670" y="4521867"/>
            <a:ext cx="8813800" cy="5461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35ADB9F-6620-3543-A7D5-1D687A1491B0}"/>
              </a:ext>
            </a:extLst>
          </p:cNvPr>
          <p:cNvSpPr/>
          <p:nvPr/>
        </p:nvSpPr>
        <p:spPr>
          <a:xfrm>
            <a:off x="671690" y="3656132"/>
            <a:ext cx="9328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structure factor of a nanotube with radius r0, whose atoms are located on discrete points on a helix with radius r0, is given by: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9BB2CF-8AAB-9346-B15F-645CE808DA33}"/>
              </a:ext>
            </a:extLst>
          </p:cNvPr>
          <p:cNvSpPr/>
          <p:nvPr/>
        </p:nvSpPr>
        <p:spPr>
          <a:xfrm>
            <a:off x="6925283" y="5611230"/>
            <a:ext cx="22783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generates the typical hexagonal diffraction pattern of graphene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DDFD2C7-6B9C-634C-A986-7093252EBA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18229" y="6214619"/>
            <a:ext cx="2884391" cy="63988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C9A9A37-0345-DD43-A42E-587F8F8608E6}"/>
              </a:ext>
            </a:extLst>
          </p:cNvPr>
          <p:cNvSpPr/>
          <p:nvPr/>
        </p:nvSpPr>
        <p:spPr>
          <a:xfrm>
            <a:off x="3164412" y="5506030"/>
            <a:ext cx="36214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cylindrical curvature-- Bessel function shifts the diffraction peaks in the diffraction image (dependent on order)</a:t>
            </a:r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874E5831-DE0D-F14C-8486-1D43E64B950F}"/>
              </a:ext>
            </a:extLst>
          </p:cNvPr>
          <p:cNvSpPr/>
          <p:nvPr/>
        </p:nvSpPr>
        <p:spPr>
          <a:xfrm rot="5400000" flipH="1" flipV="1">
            <a:off x="2882877" y="1660378"/>
            <a:ext cx="149572" cy="26554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30F8CE99-E3F2-F64E-96E7-3DA3D770391B}"/>
              </a:ext>
            </a:extLst>
          </p:cNvPr>
          <p:cNvSpPr/>
          <p:nvPr/>
        </p:nvSpPr>
        <p:spPr>
          <a:xfrm rot="5400000" flipH="1" flipV="1">
            <a:off x="3900230" y="1448245"/>
            <a:ext cx="205361" cy="895167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ket 18">
            <a:extLst>
              <a:ext uri="{FF2B5EF4-FFF2-40B4-BE49-F238E27FC236}">
                <a16:creationId xmlns:a16="http://schemas.microsoft.com/office/drawing/2014/main" id="{4A870BCF-8077-7D45-8313-8F396D94DA4F}"/>
              </a:ext>
            </a:extLst>
          </p:cNvPr>
          <p:cNvSpPr/>
          <p:nvPr/>
        </p:nvSpPr>
        <p:spPr>
          <a:xfrm rot="5400000" flipH="1" flipV="1">
            <a:off x="814164" y="1190426"/>
            <a:ext cx="156631" cy="119838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ADD779A-6F10-5D48-9A1F-C7929B9B7189}"/>
              </a:ext>
            </a:extLst>
          </p:cNvPr>
          <p:cNvCxnSpPr/>
          <p:nvPr/>
        </p:nvCxnSpPr>
        <p:spPr>
          <a:xfrm flipH="1">
            <a:off x="838200" y="1895828"/>
            <a:ext cx="54279" cy="274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0C9B3F5-D856-6145-924D-A5BF3E2A781F}"/>
              </a:ext>
            </a:extLst>
          </p:cNvPr>
          <p:cNvCxnSpPr/>
          <p:nvPr/>
        </p:nvCxnSpPr>
        <p:spPr>
          <a:xfrm>
            <a:off x="2957663" y="1895828"/>
            <a:ext cx="0" cy="6412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0D5E3C-16D3-5745-A6C0-1EE5D8212061}"/>
              </a:ext>
            </a:extLst>
          </p:cNvPr>
          <p:cNvCxnSpPr>
            <a:stCxn id="18" idx="1"/>
          </p:cNvCxnSpPr>
          <p:nvPr/>
        </p:nvCxnSpPr>
        <p:spPr>
          <a:xfrm flipH="1">
            <a:off x="4002910" y="1998509"/>
            <a:ext cx="1" cy="171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Left Bracket 25">
            <a:extLst>
              <a:ext uri="{FF2B5EF4-FFF2-40B4-BE49-F238E27FC236}">
                <a16:creationId xmlns:a16="http://schemas.microsoft.com/office/drawing/2014/main" id="{2BEB778B-492B-CB40-9BF1-19F6F70EF997}"/>
              </a:ext>
            </a:extLst>
          </p:cNvPr>
          <p:cNvSpPr/>
          <p:nvPr/>
        </p:nvSpPr>
        <p:spPr>
          <a:xfrm rot="5400000" flipH="1" flipV="1">
            <a:off x="6851113" y="1288725"/>
            <a:ext cx="148341" cy="127122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28F2658-FE13-4A43-9918-A4EAEE585572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6925283" y="1998508"/>
            <a:ext cx="1" cy="416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Left Bracket 29">
            <a:extLst>
              <a:ext uri="{FF2B5EF4-FFF2-40B4-BE49-F238E27FC236}">
                <a16:creationId xmlns:a16="http://schemas.microsoft.com/office/drawing/2014/main" id="{3FDF68A8-B2DD-EA48-ACD4-929EBF4204B8}"/>
              </a:ext>
            </a:extLst>
          </p:cNvPr>
          <p:cNvSpPr/>
          <p:nvPr/>
        </p:nvSpPr>
        <p:spPr>
          <a:xfrm rot="5400000" flipH="1" flipV="1">
            <a:off x="4867437" y="3156916"/>
            <a:ext cx="49417" cy="3772683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ket 30">
            <a:extLst>
              <a:ext uri="{FF2B5EF4-FFF2-40B4-BE49-F238E27FC236}">
                <a16:creationId xmlns:a16="http://schemas.microsoft.com/office/drawing/2014/main" id="{B0C1781D-6F79-794B-AC3F-AD80B867F8DF}"/>
              </a:ext>
            </a:extLst>
          </p:cNvPr>
          <p:cNvSpPr/>
          <p:nvPr/>
        </p:nvSpPr>
        <p:spPr>
          <a:xfrm rot="5400000" flipH="1" flipV="1">
            <a:off x="8564668" y="3376580"/>
            <a:ext cx="101417" cy="3380187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E184F3E-815A-CF42-BDF6-F060916BA579}"/>
              </a:ext>
            </a:extLst>
          </p:cNvPr>
          <p:cNvCxnSpPr>
            <a:stCxn id="30" idx="1"/>
          </p:cNvCxnSpPr>
          <p:nvPr/>
        </p:nvCxnSpPr>
        <p:spPr>
          <a:xfrm>
            <a:off x="4892146" y="5067966"/>
            <a:ext cx="23243" cy="364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A2EA321-978D-6845-9B5E-547B12898211}"/>
              </a:ext>
            </a:extLst>
          </p:cNvPr>
          <p:cNvCxnSpPr/>
          <p:nvPr/>
        </p:nvCxnSpPr>
        <p:spPr>
          <a:xfrm>
            <a:off x="8292621" y="5109461"/>
            <a:ext cx="0" cy="455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FF2CB8EC-0A2A-1245-B5C3-C8C8E16121D9}"/>
              </a:ext>
            </a:extLst>
          </p:cNvPr>
          <p:cNvCxnSpPr/>
          <p:nvPr/>
        </p:nvCxnSpPr>
        <p:spPr>
          <a:xfrm>
            <a:off x="9203635" y="5764696"/>
            <a:ext cx="796399" cy="44992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990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3F58B-F1B0-B641-8FCD-10B3D4F0A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491FA-1403-E849-8810-5DC589824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0499"/>
            <a:ext cx="10515600" cy="157748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Fraunhofer diffraction can be calculated by convolution of the structure factor of the continuous helix and the equally spaced planes</a:t>
            </a:r>
          </a:p>
          <a:p>
            <a:r>
              <a:rPr lang="en-US" dirty="0"/>
              <a:t>The set of diffraction patterns of single continuous helices, whose particular origin lies in the points along the axis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F3B6E0-F1B1-8947-A5FE-44E24843A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800" y="3660531"/>
            <a:ext cx="1473200" cy="381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23AD21-D68C-4E44-BD4A-FBE2D1417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919" y="4529263"/>
            <a:ext cx="6184900" cy="381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D55A2F-1769-DF47-B21F-6968A6B4FA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919" y="4910263"/>
            <a:ext cx="9258300" cy="381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4CA007-CF17-704B-B2AC-506026EC6E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9919" y="4112359"/>
            <a:ext cx="3733800" cy="381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842776-5543-8943-9303-F96A22ACA0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6819" y="6081843"/>
            <a:ext cx="4546600" cy="6985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FEFA2B9-55F4-4F4A-8630-91086391D72D}"/>
              </a:ext>
            </a:extLst>
          </p:cNvPr>
          <p:cNvSpPr txBox="1">
            <a:spLocks/>
          </p:cNvSpPr>
          <p:nvPr/>
        </p:nvSpPr>
        <p:spPr>
          <a:xfrm>
            <a:off x="1209919" y="5465399"/>
            <a:ext cx="10463823" cy="678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When we include the geometry in the radial projection, we have</a:t>
            </a:r>
          </a:p>
        </p:txBody>
      </p:sp>
    </p:spTree>
    <p:extLst>
      <p:ext uri="{BB962C8B-B14F-4D97-AF65-F5344CB8AC3E}">
        <p14:creationId xmlns:p14="http://schemas.microsoft.com/office/powerpoint/2010/main" val="2607901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22C4C-D05F-6342-A138-E608F3BD4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factor of carbon nanotube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A4B295-4AE5-554F-8898-CB2084D15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203" y="2319704"/>
            <a:ext cx="8039100" cy="698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26E2AE-BA97-A341-89B9-47902810A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564559"/>
            <a:ext cx="5816600" cy="711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FA5155-F126-0041-94C8-40BAF28F4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184" y="3697409"/>
            <a:ext cx="4382477" cy="445500"/>
          </a:xfrm>
          <a:prstGeom prst="rect">
            <a:avLst/>
          </a:prstGeom>
        </p:spPr>
      </p:pic>
      <p:sp>
        <p:nvSpPr>
          <p:cNvPr id="8" name="Left Bracket 7">
            <a:extLst>
              <a:ext uri="{FF2B5EF4-FFF2-40B4-BE49-F238E27FC236}">
                <a16:creationId xmlns:a16="http://schemas.microsoft.com/office/drawing/2014/main" id="{B5B3F017-2DEE-1C42-A974-575230B5E66C}"/>
              </a:ext>
            </a:extLst>
          </p:cNvPr>
          <p:cNvSpPr/>
          <p:nvPr/>
        </p:nvSpPr>
        <p:spPr>
          <a:xfrm rot="5400000" flipH="1" flipV="1">
            <a:off x="4530026" y="2370501"/>
            <a:ext cx="101331" cy="69824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392CEF41-9F15-A54D-A309-5E2DF129A8CA}"/>
              </a:ext>
            </a:extLst>
          </p:cNvPr>
          <p:cNvSpPr/>
          <p:nvPr/>
        </p:nvSpPr>
        <p:spPr>
          <a:xfrm rot="5400000" flipH="1" flipV="1">
            <a:off x="5688690" y="2346635"/>
            <a:ext cx="133879" cy="818277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A623BC-C7DD-9747-87FA-79D307F25056}"/>
              </a:ext>
            </a:extLst>
          </p:cNvPr>
          <p:cNvCxnSpPr/>
          <p:nvPr/>
        </p:nvCxnSpPr>
        <p:spPr>
          <a:xfrm flipH="1">
            <a:off x="4231570" y="2903138"/>
            <a:ext cx="380187" cy="6614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11FDF95-D3A7-0947-A73A-D8A77F5AE31C}"/>
              </a:ext>
            </a:extLst>
          </p:cNvPr>
          <p:cNvCxnSpPr/>
          <p:nvPr/>
        </p:nvCxnSpPr>
        <p:spPr>
          <a:xfrm>
            <a:off x="6096000" y="3018204"/>
            <a:ext cx="324678" cy="546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083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2289</TotalTime>
  <Words>940</Words>
  <Application>Microsoft Macintosh PowerPoint</Application>
  <PresentationFormat>Widescreen</PresentationFormat>
  <Paragraphs>91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AdvTimes</vt:lpstr>
      <vt:lpstr>Arial</vt:lpstr>
      <vt:lpstr>Calibri</vt:lpstr>
      <vt:lpstr>Calibri Light</vt:lpstr>
      <vt:lpstr>Office Theme</vt:lpstr>
      <vt:lpstr>High precision determination of chiral indices of electron diffraction patterns from carbon nanotubes</vt:lpstr>
      <vt:lpstr>Overview </vt:lpstr>
      <vt:lpstr>Motivation</vt:lpstr>
      <vt:lpstr>CNT geometry primer </vt:lpstr>
      <vt:lpstr>Positions of atoms on primary helices </vt:lpstr>
      <vt:lpstr>Diffraction of CNT: structure factor in polar coordinates </vt:lpstr>
      <vt:lpstr>Diffraction of CNT: continuous helix, nanotube </vt:lpstr>
      <vt:lpstr>Selection rules</vt:lpstr>
      <vt:lpstr>Structure factor of carbon nanotube</vt:lpstr>
      <vt:lpstr>Determination of chiral indices</vt:lpstr>
      <vt:lpstr>Determination of chiral indices (cont.)</vt:lpstr>
      <vt:lpstr>Ratio of chiral indices m/n</vt:lpstr>
      <vt:lpstr>Simulation of diffraction patterns of single-wall carbon nanotubes</vt:lpstr>
      <vt:lpstr>High precision determination of indices</vt:lpstr>
      <vt:lpstr>Current ConvNet architecture</vt:lpstr>
      <vt:lpstr>Preliminary results</vt:lpstr>
      <vt:lpstr>Appendix</vt:lpstr>
      <vt:lpstr>Reciprocal lattice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Determination of the thickness and index of refraction of SiO2 with ellipsometry</dc:title>
  <dc:creator>Davis B</dc:creator>
  <cp:lastModifiedBy>Davis B</cp:lastModifiedBy>
  <cp:revision>66</cp:revision>
  <dcterms:created xsi:type="dcterms:W3CDTF">2020-04-22T21:05:17Z</dcterms:created>
  <dcterms:modified xsi:type="dcterms:W3CDTF">2020-04-24T18:03:41Z</dcterms:modified>
</cp:coreProperties>
</file>